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sldIdLst>
    <p:sldId id="280" r:id="rId2"/>
    <p:sldId id="312" r:id="rId3"/>
    <p:sldId id="317" r:id="rId4"/>
    <p:sldId id="318" r:id="rId5"/>
    <p:sldId id="319" r:id="rId6"/>
    <p:sldId id="320" r:id="rId7"/>
    <p:sldId id="321" r:id="rId8"/>
    <p:sldId id="323" r:id="rId9"/>
    <p:sldId id="325" r:id="rId10"/>
    <p:sldId id="32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152" autoAdjust="0"/>
  </p:normalViewPr>
  <p:slideViewPr>
    <p:cSldViewPr snapToGrid="0">
      <p:cViewPr varScale="1">
        <p:scale>
          <a:sx n="100" d="100"/>
          <a:sy n="100" d="100"/>
        </p:scale>
        <p:origin x="9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7176-4AC4-4041-8FBE-369D49C1EDE7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F1BF-B5DB-4908-88BC-E6A437B5A765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7315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7176-4AC4-4041-8FBE-369D49C1EDE7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F1BF-B5DB-4908-88BC-E6A437B5A7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4574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7176-4AC4-4041-8FBE-369D49C1EDE7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F1BF-B5DB-4908-88BC-E6A437B5A7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2742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7176-4AC4-4041-8FBE-369D49C1EDE7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F1BF-B5DB-4908-88BC-E6A437B5A7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5345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7176-4AC4-4041-8FBE-369D49C1EDE7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F1BF-B5DB-4908-88BC-E6A437B5A765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99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7176-4AC4-4041-8FBE-369D49C1EDE7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F1BF-B5DB-4908-88BC-E6A437B5A7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1493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7176-4AC4-4041-8FBE-369D49C1EDE7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F1BF-B5DB-4908-88BC-E6A437B5A7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3965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7176-4AC4-4041-8FBE-369D49C1EDE7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F1BF-B5DB-4908-88BC-E6A437B5A7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4057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7176-4AC4-4041-8FBE-369D49C1EDE7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F1BF-B5DB-4908-88BC-E6A437B5A7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643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8D97176-4AC4-4041-8FBE-369D49C1EDE7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A4F1BF-B5DB-4908-88BC-E6A437B5A7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947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7176-4AC4-4041-8FBE-369D49C1EDE7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F1BF-B5DB-4908-88BC-E6A437B5A7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5002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8D97176-4AC4-4041-8FBE-369D49C1EDE7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7A4F1BF-B5DB-4908-88BC-E6A437B5A765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89D03D1E-EA9A-4A89-A02E-6C3CE24E74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AED9D432-C181-4E3E-B966-EB48B796D8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2" y="0"/>
            <a:ext cx="11577485" cy="623273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CB638B89-99F2-4A09-90B3-633E146AE582}"/>
              </a:ext>
            </a:extLst>
          </p:cNvPr>
          <p:cNvSpPr/>
          <p:nvPr/>
        </p:nvSpPr>
        <p:spPr>
          <a:xfrm>
            <a:off x="-1" y="5381626"/>
            <a:ext cx="11577483" cy="85110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6">
            <a:extLst>
              <a:ext uri="{FF2B5EF4-FFF2-40B4-BE49-F238E27FC236}">
                <a16:creationId xmlns:a16="http://schemas.microsoft.com/office/drawing/2014/main" id="{D10A81FA-A01C-441D-9A02-8CD6AC1B52ED}"/>
              </a:ext>
            </a:extLst>
          </p:cNvPr>
          <p:cNvSpPr txBox="1"/>
          <p:nvPr/>
        </p:nvSpPr>
        <p:spPr>
          <a:xfrm>
            <a:off x="7543799" y="5632567"/>
            <a:ext cx="4033683" cy="400110"/>
          </a:xfrm>
          <a:prstGeom prst="rect">
            <a:avLst/>
          </a:prstGeom>
          <a:solidFill>
            <a:srgbClr val="80737A">
              <a:tint val="69000"/>
              <a:satMod val="105000"/>
              <a:lumMod val="110000"/>
            </a:srgbClr>
          </a:solidFill>
          <a:ln w="9525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s-MX" sz="2000" b="1" noProof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PISUNEZ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C72C46B-74AB-48BB-8016-4D37B478B038}"/>
              </a:ext>
            </a:extLst>
          </p:cNvPr>
          <p:cNvSpPr txBox="1"/>
          <p:nvPr/>
        </p:nvSpPr>
        <p:spPr>
          <a:xfrm>
            <a:off x="2222260" y="504092"/>
            <a:ext cx="9355221" cy="4339650"/>
          </a:xfrm>
          <a:prstGeom prst="rect">
            <a:avLst/>
          </a:prstGeom>
          <a:solidFill>
            <a:schemeClr val="bg2"/>
          </a:solidFill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algn="ctr"/>
            <a:endParaRPr lang="es-MX" sz="28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Bookman Old Style" panose="02050604050505020204" pitchFamily="18" charset="0"/>
              <a:ea typeface="+mj-ea"/>
            </a:endParaRPr>
          </a:p>
          <a:p>
            <a:pPr algn="ctr"/>
            <a:r>
              <a:rPr lang="es-MX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  <a:ea typeface="+mj-ea"/>
              </a:rPr>
              <a:t>Universidad </a:t>
            </a:r>
            <a:r>
              <a:rPr lang="es-MX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  <a:ea typeface="+mj-ea"/>
              </a:rPr>
              <a:t>Emiliano Zapata</a:t>
            </a:r>
            <a:endParaRPr kumimoji="0" lang="es-MX" sz="3600" b="1" i="0" u="none" strike="noStrike" kern="1200" normalizeH="0" baseline="0" noProof="0" dirty="0">
              <a:ln w="6600">
                <a:solidFill>
                  <a:schemeClr val="accent2"/>
                </a:solidFill>
                <a:prstDash val="solid"/>
              </a:ln>
              <a:solidFill>
                <a:schemeClr val="accent1"/>
              </a:solidFill>
              <a:effectLst>
                <a:outerShdw dist="38100" dir="2700000" algn="tl" rotWithShape="0">
                  <a:schemeClr val="accent2"/>
                </a:outerShdw>
              </a:effectLst>
              <a:uLnTx/>
              <a:uFillTx/>
              <a:latin typeface="Bookman Old Style" panose="02050604050505020204" pitchFamily="18" charset="0"/>
              <a:ea typeface="+mj-ea"/>
            </a:endParaRPr>
          </a:p>
          <a:p>
            <a:pPr algn="ctr"/>
            <a:endParaRPr lang="es-MX" sz="2800" b="1" dirty="0">
              <a:ln w="6600">
                <a:solidFill>
                  <a:schemeClr val="accent2"/>
                </a:solidFill>
                <a:prstDash val="solid"/>
              </a:ln>
              <a:solidFill>
                <a:schemeClr val="accent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Bookman Old Style" panose="02050604050505020204" pitchFamily="18" charset="0"/>
              <a:ea typeface="+mj-ea"/>
            </a:endParaRPr>
          </a:p>
          <a:p>
            <a:pPr algn="ctr"/>
            <a:endParaRPr kumimoji="0" lang="es-MX" sz="2800" b="1" i="0" u="none" strike="noStrike" kern="1200" normalizeH="0" baseline="0" noProof="0" dirty="0" smtClean="0">
              <a:ln w="6600">
                <a:solidFill>
                  <a:schemeClr val="accent2"/>
                </a:solidFill>
                <a:prstDash val="solid"/>
              </a:ln>
              <a:solidFill>
                <a:schemeClr val="accent1"/>
              </a:solidFill>
              <a:effectLst>
                <a:outerShdw dist="38100" dir="2700000" algn="tl" rotWithShape="0">
                  <a:schemeClr val="accent2"/>
                </a:outerShdw>
              </a:effectLst>
              <a:uLnTx/>
              <a:uFillTx/>
              <a:latin typeface="Bookman Old Style" panose="02050604050505020204" pitchFamily="18" charset="0"/>
              <a:ea typeface="+mj-ea"/>
            </a:endParaRPr>
          </a:p>
          <a:p>
            <a:pPr algn="ctr"/>
            <a:r>
              <a:rPr kumimoji="0" lang="es-MX" sz="2800" b="1" i="0" u="none" strike="noStrike" kern="1200" normalizeH="0" baseline="0" noProof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uLnTx/>
                <a:uFillTx/>
                <a:latin typeface="Bookman Old Style" panose="02050604050505020204" pitchFamily="18" charset="0"/>
                <a:ea typeface="+mj-ea"/>
              </a:rPr>
              <a:t/>
            </a:r>
            <a:br>
              <a:rPr kumimoji="0" lang="es-MX" sz="2800" b="1" i="0" u="none" strike="noStrike" kern="1200" normalizeH="0" baseline="0" noProof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uLnTx/>
                <a:uFillTx/>
                <a:latin typeface="Bookman Old Style" panose="02050604050505020204" pitchFamily="18" charset="0"/>
                <a:ea typeface="+mj-ea"/>
              </a:rPr>
            </a:br>
            <a:r>
              <a:rPr lang="es-MX" sz="2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  <a:ea typeface="+mj-ea"/>
              </a:rPr>
              <a:t>ACTUALIZACIÓN DEL PROTOCOLO DE BIOSEGURIDAD ANTE EL COVID-19</a:t>
            </a:r>
            <a:endParaRPr kumimoji="0" lang="es-MX" sz="3600" b="0" i="0" u="none" strike="noStrike" kern="1200" cap="none" spc="0" normalizeH="0" baseline="0" noProof="0" dirty="0" smtClean="0">
              <a:ln w="0">
                <a:solidFill>
                  <a:sysClr val="windowText" lastClr="000000"/>
                </a:solidFill>
              </a:ln>
              <a:solidFill>
                <a:schemeClr val="accent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Bookman Old Style" panose="02050604050505020204" pitchFamily="18" charset="0"/>
              <a:ea typeface="+mj-ea"/>
            </a:endParaRPr>
          </a:p>
          <a:p>
            <a:pPr algn="ctr"/>
            <a:endParaRPr lang="es-MX" sz="3600" dirty="0" smtClean="0">
              <a:latin typeface="Bernard MT Condensed" panose="02050806060905020404" pitchFamily="18" charset="0"/>
            </a:endParaRPr>
          </a:p>
          <a:p>
            <a:pPr algn="ctr"/>
            <a:endParaRPr lang="es-MX" sz="3600" dirty="0" smtClean="0">
              <a:latin typeface="Bernard MT Condensed" panose="02050806060905020404" pitchFamily="18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247" y="1739413"/>
            <a:ext cx="973765" cy="1221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82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89D03D1E-EA9A-4A89-A02E-6C3CE24E74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AED9D432-C181-4E3E-B966-EB48B796D8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2" y="0"/>
            <a:ext cx="11577485" cy="623273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CB638B89-99F2-4A09-90B3-633E146AE582}"/>
              </a:ext>
            </a:extLst>
          </p:cNvPr>
          <p:cNvSpPr/>
          <p:nvPr/>
        </p:nvSpPr>
        <p:spPr>
          <a:xfrm>
            <a:off x="-1" y="5381626"/>
            <a:ext cx="11577483" cy="85110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6">
            <a:extLst>
              <a:ext uri="{FF2B5EF4-FFF2-40B4-BE49-F238E27FC236}">
                <a16:creationId xmlns:a16="http://schemas.microsoft.com/office/drawing/2014/main" id="{D10A81FA-A01C-441D-9A02-8CD6AC1B52ED}"/>
              </a:ext>
            </a:extLst>
          </p:cNvPr>
          <p:cNvSpPr txBox="1"/>
          <p:nvPr/>
        </p:nvSpPr>
        <p:spPr>
          <a:xfrm>
            <a:off x="7543799" y="5632567"/>
            <a:ext cx="4033683" cy="400110"/>
          </a:xfrm>
          <a:prstGeom prst="rect">
            <a:avLst/>
          </a:prstGeom>
          <a:solidFill>
            <a:srgbClr val="80737A">
              <a:tint val="69000"/>
              <a:satMod val="105000"/>
              <a:lumMod val="110000"/>
            </a:srgbClr>
          </a:solidFill>
          <a:ln w="9525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s-MX" sz="2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PISUNEZ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C72C46B-74AB-48BB-8016-4D37B478B038}"/>
              </a:ext>
            </a:extLst>
          </p:cNvPr>
          <p:cNvSpPr txBox="1"/>
          <p:nvPr/>
        </p:nvSpPr>
        <p:spPr>
          <a:xfrm>
            <a:off x="2222261" y="451389"/>
            <a:ext cx="9355221" cy="4154984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endParaRPr lang="es-MX" sz="2400" b="1" dirty="0" smtClean="0"/>
          </a:p>
          <a:p>
            <a:pPr algn="ctr"/>
            <a:endParaRPr lang="es-MX" sz="2400" b="1" dirty="0"/>
          </a:p>
          <a:p>
            <a:pPr algn="ctr"/>
            <a:r>
              <a:rPr lang="es-MX" sz="2400" b="1" dirty="0" smtClean="0"/>
              <a:t>A toda la comunidad Universitaria se les exhorta a seguir con estricto apego los lineamientos del protocolo de bioseguridad al interior y exterior de las instalaciones, nos encontramos ante la inminente 5ta. Ola de COVID-19</a:t>
            </a:r>
          </a:p>
          <a:p>
            <a:pPr algn="ctr"/>
            <a:endParaRPr lang="es-MX" sz="2400" b="1" dirty="0"/>
          </a:p>
          <a:p>
            <a:pPr algn="ctr"/>
            <a:r>
              <a:rPr lang="es-MX" sz="2400" b="1" dirty="0" smtClean="0"/>
              <a:t>“Cuídate y cuida a los demás”</a:t>
            </a:r>
          </a:p>
          <a:p>
            <a:pPr algn="ctr"/>
            <a:endParaRPr lang="es-MX" sz="2400" b="1" dirty="0" smtClean="0"/>
          </a:p>
          <a:p>
            <a:pPr algn="ctr"/>
            <a:r>
              <a:rPr lang="es-MX" sz="2400" b="1" dirty="0" smtClean="0"/>
              <a:t>No bajes la guardia</a:t>
            </a:r>
            <a:endParaRPr lang="es-MX" sz="2400" b="1" dirty="0" smtClean="0"/>
          </a:p>
          <a:p>
            <a:endParaRPr lang="es-MX" sz="2400" b="1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247" y="1739413"/>
            <a:ext cx="973765" cy="1221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178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89D03D1E-EA9A-4A89-A02E-6C3CE24E74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AED9D432-C181-4E3E-B966-EB48B796D8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2" y="0"/>
            <a:ext cx="11577485" cy="623273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CB638B89-99F2-4A09-90B3-633E146AE582}"/>
              </a:ext>
            </a:extLst>
          </p:cNvPr>
          <p:cNvSpPr/>
          <p:nvPr/>
        </p:nvSpPr>
        <p:spPr>
          <a:xfrm>
            <a:off x="-1" y="5381626"/>
            <a:ext cx="11577483" cy="85110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6">
            <a:extLst>
              <a:ext uri="{FF2B5EF4-FFF2-40B4-BE49-F238E27FC236}">
                <a16:creationId xmlns:a16="http://schemas.microsoft.com/office/drawing/2014/main" id="{D10A81FA-A01C-441D-9A02-8CD6AC1B52ED}"/>
              </a:ext>
            </a:extLst>
          </p:cNvPr>
          <p:cNvSpPr txBox="1"/>
          <p:nvPr/>
        </p:nvSpPr>
        <p:spPr>
          <a:xfrm>
            <a:off x="7543799" y="5632567"/>
            <a:ext cx="4033683" cy="400110"/>
          </a:xfrm>
          <a:prstGeom prst="rect">
            <a:avLst/>
          </a:prstGeom>
          <a:solidFill>
            <a:srgbClr val="80737A">
              <a:tint val="69000"/>
              <a:satMod val="105000"/>
              <a:lumMod val="110000"/>
            </a:srgbClr>
          </a:solidFill>
          <a:ln w="9525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s-MX" sz="2000" b="1" noProof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PISUNEZ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C72C46B-74AB-48BB-8016-4D37B478B038}"/>
              </a:ext>
            </a:extLst>
          </p:cNvPr>
          <p:cNvSpPr txBox="1"/>
          <p:nvPr/>
        </p:nvSpPr>
        <p:spPr>
          <a:xfrm>
            <a:off x="2222260" y="149424"/>
            <a:ext cx="9355221" cy="526297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s-MX" sz="2400" b="1" dirty="0" smtClean="0"/>
              <a:t>Indicadores </a:t>
            </a:r>
            <a:r>
              <a:rPr lang="es-MX" sz="2400" b="1" dirty="0" smtClean="0"/>
              <a:t>de bioseguridad para la comunidad universitaria: </a:t>
            </a:r>
          </a:p>
          <a:p>
            <a:endParaRPr lang="es-MX" sz="24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b="1" dirty="0" smtClean="0"/>
              <a:t>Aforo del 100% incluyendo embarazadas, personas con comorbilidad y mayores de 65 años.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b="1" dirty="0" smtClean="0"/>
              <a:t>Uso de gel antibacterial al ingreso de la Universidad.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b="1" dirty="0" smtClean="0"/>
              <a:t>Uso </a:t>
            </a:r>
            <a:r>
              <a:rPr lang="es-MX" sz="2400" b="1" dirty="0"/>
              <a:t>de cubrebocas </a:t>
            </a:r>
            <a:r>
              <a:rPr lang="es-MX" sz="2400" b="1" dirty="0" smtClean="0"/>
              <a:t>obligatorio </a:t>
            </a:r>
            <a:r>
              <a:rPr lang="es-MX" sz="2400" b="1" dirty="0" smtClean="0"/>
              <a:t>de toda la comunidad universitaria sobre todo en </a:t>
            </a:r>
            <a:r>
              <a:rPr lang="es-MX" sz="2400" b="1" dirty="0" smtClean="0"/>
              <a:t>personas con </a:t>
            </a:r>
            <a:r>
              <a:rPr lang="es-MX" sz="2400" b="1" dirty="0" smtClean="0"/>
              <a:t>factores de riesgo como embarazo, comorbilidad y edad mayor en:</a:t>
            </a:r>
          </a:p>
          <a:p>
            <a:pPr algn="ctr"/>
            <a:r>
              <a:rPr lang="es-MX" sz="2400" b="1" dirty="0"/>
              <a:t>	</a:t>
            </a:r>
            <a:endParaRPr lang="es-MX" sz="2400" b="1" dirty="0" smtClean="0"/>
          </a:p>
          <a:p>
            <a:pPr algn="ctr"/>
            <a:r>
              <a:rPr lang="es-MX" sz="3000" b="1" dirty="0" smtClean="0"/>
              <a:t>A</a:t>
            </a:r>
            <a:r>
              <a:rPr lang="es-MX" sz="3000" b="1" dirty="0" smtClean="0"/>
              <a:t>ulas, laboratorios, oficinas, pasillos, andenes, escaleras, estacionamiento etc.</a:t>
            </a:r>
          </a:p>
          <a:p>
            <a:pPr algn="ctr"/>
            <a:r>
              <a:rPr lang="es-MX" sz="3000" b="1" dirty="0" smtClean="0"/>
              <a:t>(Interiores y exteriores en general)</a:t>
            </a:r>
          </a:p>
          <a:p>
            <a:pPr algn="ctr"/>
            <a:endParaRPr lang="es-MX" sz="3000" b="1" dirty="0" smtClean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247" y="1739413"/>
            <a:ext cx="973765" cy="1221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245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89D03D1E-EA9A-4A89-A02E-6C3CE24E74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AED9D432-C181-4E3E-B966-EB48B796D8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2" y="0"/>
            <a:ext cx="11577485" cy="623273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CB638B89-99F2-4A09-90B3-633E146AE582}"/>
              </a:ext>
            </a:extLst>
          </p:cNvPr>
          <p:cNvSpPr/>
          <p:nvPr/>
        </p:nvSpPr>
        <p:spPr>
          <a:xfrm>
            <a:off x="-1" y="5381626"/>
            <a:ext cx="11577483" cy="85110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6">
            <a:extLst>
              <a:ext uri="{FF2B5EF4-FFF2-40B4-BE49-F238E27FC236}">
                <a16:creationId xmlns:a16="http://schemas.microsoft.com/office/drawing/2014/main" id="{D10A81FA-A01C-441D-9A02-8CD6AC1B52ED}"/>
              </a:ext>
            </a:extLst>
          </p:cNvPr>
          <p:cNvSpPr txBox="1"/>
          <p:nvPr/>
        </p:nvSpPr>
        <p:spPr>
          <a:xfrm>
            <a:off x="7543799" y="5632567"/>
            <a:ext cx="4033683" cy="400110"/>
          </a:xfrm>
          <a:prstGeom prst="rect">
            <a:avLst/>
          </a:prstGeom>
          <a:solidFill>
            <a:srgbClr val="80737A">
              <a:tint val="69000"/>
              <a:satMod val="105000"/>
              <a:lumMod val="110000"/>
            </a:srgbClr>
          </a:solidFill>
          <a:ln w="9525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s-MX" sz="2000" b="1" noProof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PISUNEZ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C72C46B-74AB-48BB-8016-4D37B478B038}"/>
              </a:ext>
            </a:extLst>
          </p:cNvPr>
          <p:cNvSpPr txBox="1"/>
          <p:nvPr/>
        </p:nvSpPr>
        <p:spPr>
          <a:xfrm>
            <a:off x="2222262" y="100282"/>
            <a:ext cx="9355221" cy="5201424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s-MX" sz="2400" b="1" dirty="0" smtClean="0"/>
              <a:t>1° Filtro en casa: No acudir a la universidad en las siguientes 			  	</a:t>
            </a:r>
            <a:r>
              <a:rPr lang="es-MX" sz="2400" b="1" dirty="0"/>
              <a:t> </a:t>
            </a:r>
            <a:r>
              <a:rPr lang="es-MX" sz="2400" b="1" dirty="0" smtClean="0"/>
              <a:t> 				</a:t>
            </a:r>
            <a:r>
              <a:rPr lang="es-MX" sz="2400" b="1" dirty="0"/>
              <a:t> </a:t>
            </a:r>
            <a:r>
              <a:rPr lang="es-MX" sz="2400" b="1" dirty="0" smtClean="0"/>
              <a:t>    condiciones.</a:t>
            </a:r>
          </a:p>
          <a:p>
            <a:r>
              <a:rPr lang="es-MX" sz="2400" b="1" dirty="0"/>
              <a:t>	</a:t>
            </a:r>
          </a:p>
          <a:p>
            <a:endParaRPr lang="es-MX" sz="2400" b="1" dirty="0" smtClean="0"/>
          </a:p>
          <a:p>
            <a:endParaRPr lang="es-MX" sz="2400" b="1" dirty="0" smtClean="0"/>
          </a:p>
          <a:p>
            <a:endParaRPr lang="es-MX" sz="2400" b="1" dirty="0"/>
          </a:p>
          <a:p>
            <a:endParaRPr lang="es-MX" sz="2400" b="1" dirty="0" smtClean="0"/>
          </a:p>
          <a:p>
            <a:endParaRPr lang="es-MX" sz="2400" b="1" dirty="0"/>
          </a:p>
          <a:p>
            <a:endParaRPr lang="es-MX" sz="2400" b="1" dirty="0" smtClean="0"/>
          </a:p>
          <a:p>
            <a:endParaRPr lang="es-MX" sz="2400" b="1" dirty="0" smtClean="0"/>
          </a:p>
          <a:p>
            <a:endParaRPr lang="es-MX" sz="2400" b="1" dirty="0"/>
          </a:p>
          <a:p>
            <a:r>
              <a:rPr lang="es-MX" sz="2400" b="1" dirty="0"/>
              <a:t>	</a:t>
            </a:r>
            <a:endParaRPr lang="es-MX" sz="2400" b="1" dirty="0" smtClean="0"/>
          </a:p>
          <a:p>
            <a:endParaRPr lang="es-MX" sz="2200" b="1" dirty="0" smtClean="0"/>
          </a:p>
          <a:p>
            <a:endParaRPr lang="es-MX" sz="2200" b="1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247" y="1739413"/>
            <a:ext cx="973765" cy="1221980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404671"/>
              </p:ext>
            </p:extLst>
          </p:nvPr>
        </p:nvGraphicFramePr>
        <p:xfrm>
          <a:off x="2493270" y="1117353"/>
          <a:ext cx="8813204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4175">
                  <a:extLst>
                    <a:ext uri="{9D8B030D-6E8A-4147-A177-3AD203B41FA5}">
                      <a16:colId xmlns:a16="http://schemas.microsoft.com/office/drawing/2014/main" val="3135980791"/>
                    </a:ext>
                  </a:extLst>
                </a:gridCol>
                <a:gridCol w="5579029">
                  <a:extLst>
                    <a:ext uri="{9D8B030D-6E8A-4147-A177-3AD203B41FA5}">
                      <a16:colId xmlns:a16="http://schemas.microsoft.com/office/drawing/2014/main" val="1289002625"/>
                    </a:ext>
                  </a:extLst>
                </a:gridCol>
              </a:tblGrid>
              <a:tr h="290946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Situación</a:t>
                      </a:r>
                      <a:r>
                        <a:rPr lang="es-MX" sz="2000" baseline="0" dirty="0" smtClean="0"/>
                        <a:t> 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Medida</a:t>
                      </a:r>
                      <a:endParaRPr lang="es-MX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572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Sintomatología respiratoria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 smtClean="0"/>
                        <a:t>Realizar la prueba COVID-19,</a:t>
                      </a:r>
                      <a:r>
                        <a:rPr lang="es-MX" sz="1800" b="1" baseline="0" dirty="0" smtClean="0"/>
                        <a:t> sí el resultado es (+) se indica 7 días de aislamiento, no se requiere prueba de negatividad para el regreso, sí el resultado es (-) podrá  reincorporarse a las actividades cotidianas sin problema.</a:t>
                      </a:r>
                      <a:endParaRPr lang="es-MX" sz="18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4170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Contacto con positivo COVID-19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 smtClean="0"/>
                        <a:t>Realizar la prueba al 3er día posterior al contacto, </a:t>
                      </a:r>
                      <a:r>
                        <a:rPr lang="es-MX" sz="1800" b="1" baseline="0" dirty="0" smtClean="0"/>
                        <a:t>sí el resultado es (+) se indica 7 días de aislamiento, no se requiere prueba de negatividad para el regreso, sí el resultado es (-) podrá reincorporarse a las actividades cotidianas sin problema.</a:t>
                      </a:r>
                      <a:endParaRPr lang="es-MX" sz="18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3695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 smtClean="0"/>
                        <a:t>Prueba positiva COVID-19</a:t>
                      </a:r>
                    </a:p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 smtClean="0"/>
                        <a:t>7</a:t>
                      </a:r>
                      <a:r>
                        <a:rPr lang="es-MX" sz="1800" b="1" baseline="0" dirty="0" smtClean="0"/>
                        <a:t> días de aislamiento, no se requiere prueba de negatividad para la reincorporación de actividades.</a:t>
                      </a:r>
                      <a:endParaRPr lang="es-MX" sz="18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460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364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89D03D1E-EA9A-4A89-A02E-6C3CE24E74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AED9D432-C181-4E3E-B966-EB48B796D8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2" y="0"/>
            <a:ext cx="11577485" cy="623273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CB638B89-99F2-4A09-90B3-633E146AE582}"/>
              </a:ext>
            </a:extLst>
          </p:cNvPr>
          <p:cNvSpPr/>
          <p:nvPr/>
        </p:nvSpPr>
        <p:spPr>
          <a:xfrm>
            <a:off x="-1" y="5381626"/>
            <a:ext cx="11577483" cy="85110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6">
            <a:extLst>
              <a:ext uri="{FF2B5EF4-FFF2-40B4-BE49-F238E27FC236}">
                <a16:creationId xmlns:a16="http://schemas.microsoft.com/office/drawing/2014/main" id="{D10A81FA-A01C-441D-9A02-8CD6AC1B52ED}"/>
              </a:ext>
            </a:extLst>
          </p:cNvPr>
          <p:cNvSpPr txBox="1"/>
          <p:nvPr/>
        </p:nvSpPr>
        <p:spPr>
          <a:xfrm>
            <a:off x="7543799" y="5632567"/>
            <a:ext cx="4033683" cy="400110"/>
          </a:xfrm>
          <a:prstGeom prst="rect">
            <a:avLst/>
          </a:prstGeom>
          <a:solidFill>
            <a:srgbClr val="80737A">
              <a:tint val="69000"/>
              <a:satMod val="105000"/>
              <a:lumMod val="110000"/>
            </a:srgbClr>
          </a:solidFill>
          <a:ln w="9525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s-MX" sz="2000" b="1" noProof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PISUNEZ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C72C46B-74AB-48BB-8016-4D37B478B038}"/>
              </a:ext>
            </a:extLst>
          </p:cNvPr>
          <p:cNvSpPr txBox="1"/>
          <p:nvPr/>
        </p:nvSpPr>
        <p:spPr>
          <a:xfrm>
            <a:off x="2222262" y="298317"/>
            <a:ext cx="9355221" cy="470898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s-MX" sz="2400" b="1" dirty="0" smtClean="0"/>
              <a:t>2° Filtro en salón </a:t>
            </a:r>
            <a:r>
              <a:rPr lang="es-MX" sz="2400" b="1" dirty="0"/>
              <a:t>ú</a:t>
            </a:r>
            <a:r>
              <a:rPr lang="es-MX" sz="2400" b="1" dirty="0" smtClean="0"/>
              <a:t> oficinas: </a:t>
            </a:r>
            <a:r>
              <a:rPr lang="es-MX" sz="2400" b="1" dirty="0"/>
              <a:t>	</a:t>
            </a:r>
            <a:endParaRPr lang="es-MX" sz="2400" b="1" dirty="0" smtClean="0"/>
          </a:p>
          <a:p>
            <a:endParaRPr lang="es-MX" sz="2400" b="1" dirty="0"/>
          </a:p>
          <a:p>
            <a:endParaRPr lang="es-MX" sz="2400" b="1" dirty="0" smtClean="0"/>
          </a:p>
          <a:p>
            <a:endParaRPr lang="es-MX" sz="2400" b="1" dirty="0" smtClean="0"/>
          </a:p>
          <a:p>
            <a:endParaRPr lang="es-MX" sz="2400" b="1" dirty="0"/>
          </a:p>
          <a:p>
            <a:endParaRPr lang="es-MX" sz="2400" b="1" dirty="0" smtClean="0"/>
          </a:p>
          <a:p>
            <a:endParaRPr lang="es-MX" sz="2400" b="1" dirty="0"/>
          </a:p>
          <a:p>
            <a:endParaRPr lang="es-MX" sz="2400" b="1" dirty="0" smtClean="0"/>
          </a:p>
          <a:p>
            <a:endParaRPr lang="es-MX" sz="2400" b="1" dirty="0" smtClean="0"/>
          </a:p>
          <a:p>
            <a:endParaRPr lang="es-MX" sz="2400" b="1" dirty="0"/>
          </a:p>
          <a:p>
            <a:r>
              <a:rPr lang="es-MX" sz="2400" b="1" dirty="0"/>
              <a:t>	</a:t>
            </a:r>
            <a:endParaRPr lang="es-MX" sz="2200" b="1" dirty="0"/>
          </a:p>
          <a:p>
            <a:endParaRPr lang="es-MX" b="1" dirty="0"/>
          </a:p>
          <a:p>
            <a:pPr algn="ctr"/>
            <a:endParaRPr lang="es-MX" b="1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247" y="1739413"/>
            <a:ext cx="973765" cy="1221980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876573"/>
              </p:ext>
            </p:extLst>
          </p:nvPr>
        </p:nvGraphicFramePr>
        <p:xfrm>
          <a:off x="2292945" y="937046"/>
          <a:ext cx="9127529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1930">
                  <a:extLst>
                    <a:ext uri="{9D8B030D-6E8A-4147-A177-3AD203B41FA5}">
                      <a16:colId xmlns:a16="http://schemas.microsoft.com/office/drawing/2014/main" val="3135980791"/>
                    </a:ext>
                  </a:extLst>
                </a:gridCol>
                <a:gridCol w="6705599">
                  <a:extLst>
                    <a:ext uri="{9D8B030D-6E8A-4147-A177-3AD203B41FA5}">
                      <a16:colId xmlns:a16="http://schemas.microsoft.com/office/drawing/2014/main" val="1289002625"/>
                    </a:ext>
                  </a:extLst>
                </a:gridCol>
              </a:tblGrid>
              <a:tr h="249555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Situación</a:t>
                      </a:r>
                      <a:r>
                        <a:rPr lang="es-MX" sz="2000" baseline="0" dirty="0" smtClean="0"/>
                        <a:t> 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Medida</a:t>
                      </a:r>
                      <a:endParaRPr lang="es-MX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572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Presenta sintomatología en el transcurso de la jornada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baseline="0" dirty="0" smtClean="0"/>
                        <a:t>Acudir al área de salud PISUNEZ aula 703 para valoración, se registra y se solicita retirarse de las instalaciones, se solicita la prueba COVID-19, sí el resultado es (+) se indica 7 días de aislamiento, no se requiere prueba de negatividad para el regreso, sí el resultado es (-) podrá reincorporarse a las actividades cotidianas sin problema.</a:t>
                      </a:r>
                      <a:endParaRPr lang="es-MX" sz="18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4170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Tuvo contacto con positivo COVID-19 de recién conocimiento.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 smtClean="0"/>
                        <a:t>Se solicita</a:t>
                      </a:r>
                      <a:r>
                        <a:rPr lang="es-MX" sz="1800" b="1" baseline="0" dirty="0" smtClean="0"/>
                        <a:t> acudir al área de salud PISUNEZ para valoración, se registra y se solicita retirarse de las instalaciones, se solicita realizar la prueba COVID-19 3 días posterior al último día de contacto, sí el resultado es (+) se indica 7 días de aislamiento, no se requiere prueba de negatividad para el regreso, sí el resultado es (-) podrá reincorporarse a las actividades cotidianas sin problema.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3695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0636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89D03D1E-EA9A-4A89-A02E-6C3CE24E74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AED9D432-C181-4E3E-B966-EB48B796D8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2" y="0"/>
            <a:ext cx="11577485" cy="623273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CB638B89-99F2-4A09-90B3-633E146AE582}"/>
              </a:ext>
            </a:extLst>
          </p:cNvPr>
          <p:cNvSpPr/>
          <p:nvPr/>
        </p:nvSpPr>
        <p:spPr>
          <a:xfrm>
            <a:off x="-1" y="5381626"/>
            <a:ext cx="11577483" cy="85110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6">
            <a:extLst>
              <a:ext uri="{FF2B5EF4-FFF2-40B4-BE49-F238E27FC236}">
                <a16:creationId xmlns:a16="http://schemas.microsoft.com/office/drawing/2014/main" id="{D10A81FA-A01C-441D-9A02-8CD6AC1B52ED}"/>
              </a:ext>
            </a:extLst>
          </p:cNvPr>
          <p:cNvSpPr txBox="1"/>
          <p:nvPr/>
        </p:nvSpPr>
        <p:spPr>
          <a:xfrm>
            <a:off x="7543799" y="5632567"/>
            <a:ext cx="4033683" cy="400110"/>
          </a:xfrm>
          <a:prstGeom prst="rect">
            <a:avLst/>
          </a:prstGeom>
          <a:solidFill>
            <a:srgbClr val="80737A">
              <a:tint val="69000"/>
              <a:satMod val="105000"/>
              <a:lumMod val="110000"/>
            </a:srgbClr>
          </a:solidFill>
          <a:ln w="9525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s-MX" sz="2000" b="1" noProof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PISUNEZ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C72C46B-74AB-48BB-8016-4D37B478B038}"/>
              </a:ext>
            </a:extLst>
          </p:cNvPr>
          <p:cNvSpPr txBox="1"/>
          <p:nvPr/>
        </p:nvSpPr>
        <p:spPr>
          <a:xfrm>
            <a:off x="2222261" y="470329"/>
            <a:ext cx="9355221" cy="443198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s-MX" sz="2400" b="1" dirty="0" smtClean="0"/>
              <a:t>Atención y seguimiento de casos: </a:t>
            </a:r>
            <a:r>
              <a:rPr lang="es-MX" sz="2400" b="1" dirty="0"/>
              <a:t>	</a:t>
            </a:r>
            <a:endParaRPr lang="es-MX" sz="2400" b="1" dirty="0" smtClean="0"/>
          </a:p>
          <a:p>
            <a:endParaRPr lang="es-MX" sz="2400" b="1" dirty="0"/>
          </a:p>
          <a:p>
            <a:endParaRPr lang="es-MX" sz="2400" b="1" dirty="0" smtClean="0"/>
          </a:p>
          <a:p>
            <a:endParaRPr lang="es-MX" sz="2400" b="1" dirty="0" smtClean="0"/>
          </a:p>
          <a:p>
            <a:endParaRPr lang="es-MX" sz="2400" b="1" dirty="0"/>
          </a:p>
          <a:p>
            <a:endParaRPr lang="es-MX" sz="2400" b="1" dirty="0" smtClean="0"/>
          </a:p>
          <a:p>
            <a:endParaRPr lang="es-MX" sz="2400" b="1" dirty="0"/>
          </a:p>
          <a:p>
            <a:endParaRPr lang="es-MX" sz="2400" b="1" dirty="0" smtClean="0"/>
          </a:p>
          <a:p>
            <a:endParaRPr lang="es-MX" sz="2400" b="1" dirty="0" smtClean="0"/>
          </a:p>
          <a:p>
            <a:endParaRPr lang="es-MX" sz="2400" b="1" dirty="0"/>
          </a:p>
          <a:p>
            <a:r>
              <a:rPr lang="es-MX" sz="2400" b="1" dirty="0"/>
              <a:t>	</a:t>
            </a:r>
            <a:endParaRPr lang="es-MX" sz="2200" b="1" dirty="0"/>
          </a:p>
          <a:p>
            <a:endParaRPr lang="es-MX" b="1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247" y="1739413"/>
            <a:ext cx="973765" cy="1221980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760580"/>
              </p:ext>
            </p:extLst>
          </p:nvPr>
        </p:nvGraphicFramePr>
        <p:xfrm>
          <a:off x="2336107" y="1394246"/>
          <a:ext cx="9127529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1930">
                  <a:extLst>
                    <a:ext uri="{9D8B030D-6E8A-4147-A177-3AD203B41FA5}">
                      <a16:colId xmlns:a16="http://schemas.microsoft.com/office/drawing/2014/main" val="3135980791"/>
                    </a:ext>
                  </a:extLst>
                </a:gridCol>
                <a:gridCol w="6705599">
                  <a:extLst>
                    <a:ext uri="{9D8B030D-6E8A-4147-A177-3AD203B41FA5}">
                      <a16:colId xmlns:a16="http://schemas.microsoft.com/office/drawing/2014/main" val="1289002625"/>
                    </a:ext>
                  </a:extLst>
                </a:gridCol>
              </a:tblGrid>
              <a:tr h="249555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Situación</a:t>
                      </a:r>
                      <a:r>
                        <a:rPr lang="es-MX" sz="2000" baseline="0" dirty="0" smtClean="0"/>
                        <a:t> 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Medida</a:t>
                      </a:r>
                      <a:endParaRPr lang="es-MX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572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Todos</a:t>
                      </a:r>
                      <a:r>
                        <a:rPr lang="es-MX" sz="1800" b="1" baseline="0" dirty="0" smtClean="0"/>
                        <a:t> los casos de aislamiento por positividad, por contacto y por sospecha en espera de resultado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 smtClean="0"/>
                        <a:t>Deberán</a:t>
                      </a:r>
                      <a:r>
                        <a:rPr lang="es-MX" sz="1800" b="1" baseline="0" dirty="0" smtClean="0"/>
                        <a:t> reportar a su asesor o jefe directo los datos generales de su estatus y éste realizara la gestión respecto a las justificaciones y actualización de contenidos y asignaciones con maestros o jefe de personal en dado caso con el fin de dar atención y seguimiento y en el caso particular de los alumnos prevenir el rezago académico.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b="1" baseline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baseline="0" dirty="0" smtClean="0"/>
                        <a:t>Una vez terminado el plazo de aislamiento deberán informar al área de salud PISUNEZ su incorporación a las actividades presenciales para el registro oficial.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4170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2593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89D03D1E-EA9A-4A89-A02E-6C3CE24E74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AED9D432-C181-4E3E-B966-EB48B796D8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2" y="0"/>
            <a:ext cx="11577485" cy="623273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CB638B89-99F2-4A09-90B3-633E146AE582}"/>
              </a:ext>
            </a:extLst>
          </p:cNvPr>
          <p:cNvSpPr/>
          <p:nvPr/>
        </p:nvSpPr>
        <p:spPr>
          <a:xfrm>
            <a:off x="-1" y="5381626"/>
            <a:ext cx="11577483" cy="85110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6">
            <a:extLst>
              <a:ext uri="{FF2B5EF4-FFF2-40B4-BE49-F238E27FC236}">
                <a16:creationId xmlns:a16="http://schemas.microsoft.com/office/drawing/2014/main" id="{D10A81FA-A01C-441D-9A02-8CD6AC1B52ED}"/>
              </a:ext>
            </a:extLst>
          </p:cNvPr>
          <p:cNvSpPr txBox="1"/>
          <p:nvPr/>
        </p:nvSpPr>
        <p:spPr>
          <a:xfrm>
            <a:off x="7543799" y="5632567"/>
            <a:ext cx="4033683" cy="400110"/>
          </a:xfrm>
          <a:prstGeom prst="rect">
            <a:avLst/>
          </a:prstGeom>
          <a:solidFill>
            <a:srgbClr val="80737A">
              <a:tint val="69000"/>
              <a:satMod val="105000"/>
              <a:lumMod val="110000"/>
            </a:srgbClr>
          </a:solidFill>
          <a:ln w="9525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s-MX" sz="2000" b="1" noProof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PISUNEZ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C72C46B-74AB-48BB-8016-4D37B478B038}"/>
              </a:ext>
            </a:extLst>
          </p:cNvPr>
          <p:cNvSpPr txBox="1"/>
          <p:nvPr/>
        </p:nvSpPr>
        <p:spPr>
          <a:xfrm>
            <a:off x="2222261" y="592726"/>
            <a:ext cx="9355221" cy="369331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s-MX" sz="2400" b="1" dirty="0" smtClean="0"/>
              <a:t>Monitorización de esquemas de vacunación del personal.</a:t>
            </a:r>
            <a:r>
              <a:rPr lang="es-MX" sz="2400" b="1" dirty="0"/>
              <a:t>	</a:t>
            </a:r>
            <a:endParaRPr lang="es-MX" sz="2400" b="1" dirty="0" smtClean="0"/>
          </a:p>
          <a:p>
            <a:endParaRPr lang="es-MX" sz="2400" b="1" dirty="0"/>
          </a:p>
          <a:p>
            <a:endParaRPr lang="es-MX" sz="2400" b="1" dirty="0" smtClean="0"/>
          </a:p>
          <a:p>
            <a:endParaRPr lang="es-MX" sz="2400" b="1" dirty="0" smtClean="0"/>
          </a:p>
          <a:p>
            <a:endParaRPr lang="es-MX" sz="2400" b="1" dirty="0"/>
          </a:p>
          <a:p>
            <a:endParaRPr lang="es-MX" sz="2400" b="1" dirty="0" smtClean="0"/>
          </a:p>
          <a:p>
            <a:endParaRPr lang="es-MX" sz="2400" b="1" dirty="0" smtClean="0"/>
          </a:p>
          <a:p>
            <a:endParaRPr lang="es-MX" sz="2400" b="1" dirty="0"/>
          </a:p>
          <a:p>
            <a:r>
              <a:rPr lang="es-MX" sz="2400" b="1" dirty="0"/>
              <a:t>	</a:t>
            </a:r>
            <a:endParaRPr lang="es-MX" sz="2200" b="1" dirty="0"/>
          </a:p>
          <a:p>
            <a:endParaRPr lang="es-MX" b="1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247" y="1739413"/>
            <a:ext cx="973765" cy="1221980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991373"/>
              </p:ext>
            </p:extLst>
          </p:nvPr>
        </p:nvGraphicFramePr>
        <p:xfrm>
          <a:off x="2336107" y="1394246"/>
          <a:ext cx="9127529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1930">
                  <a:extLst>
                    <a:ext uri="{9D8B030D-6E8A-4147-A177-3AD203B41FA5}">
                      <a16:colId xmlns:a16="http://schemas.microsoft.com/office/drawing/2014/main" val="3135980791"/>
                    </a:ext>
                  </a:extLst>
                </a:gridCol>
                <a:gridCol w="6705599">
                  <a:extLst>
                    <a:ext uri="{9D8B030D-6E8A-4147-A177-3AD203B41FA5}">
                      <a16:colId xmlns:a16="http://schemas.microsoft.com/office/drawing/2014/main" val="1289002625"/>
                    </a:ext>
                  </a:extLst>
                </a:gridCol>
              </a:tblGrid>
              <a:tr h="249555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Situación</a:t>
                      </a:r>
                      <a:r>
                        <a:rPr lang="es-MX" sz="2000" baseline="0" dirty="0" smtClean="0"/>
                        <a:t> 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Medida</a:t>
                      </a:r>
                      <a:endParaRPr lang="es-MX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572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b="1" baseline="0" dirty="0" smtClean="0"/>
                        <a:t>Esquema de vacunación Anti COVID-19</a:t>
                      </a:r>
                    </a:p>
                    <a:p>
                      <a:pPr algn="ctr"/>
                      <a:r>
                        <a:rPr lang="es-MX" sz="2000" b="1" dirty="0" smtClean="0"/>
                        <a:t>Todo</a:t>
                      </a:r>
                      <a:r>
                        <a:rPr lang="es-MX" sz="2000" b="1" baseline="0" dirty="0" smtClean="0"/>
                        <a:t> el personal de la universidad 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1" dirty="0" smtClean="0"/>
                        <a:t>Deberán</a:t>
                      </a:r>
                      <a:r>
                        <a:rPr lang="es-MX" sz="2000" b="1" baseline="0" dirty="0" smtClean="0"/>
                        <a:t> reportar al jefe de personal la actualización de esquemas de vacunas, siendo obligatorias 2 dosis y la tercera a los 6 meses de la última aplicación. (Entregar copia de certificado de vacuna o comprobantes)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4170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115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89D03D1E-EA9A-4A89-A02E-6C3CE24E74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AED9D432-C181-4E3E-B966-EB48B796D8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2" y="0"/>
            <a:ext cx="11577485" cy="623273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CB638B89-99F2-4A09-90B3-633E146AE582}"/>
              </a:ext>
            </a:extLst>
          </p:cNvPr>
          <p:cNvSpPr/>
          <p:nvPr/>
        </p:nvSpPr>
        <p:spPr>
          <a:xfrm>
            <a:off x="-1" y="5381626"/>
            <a:ext cx="11577483" cy="85110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6">
            <a:extLst>
              <a:ext uri="{FF2B5EF4-FFF2-40B4-BE49-F238E27FC236}">
                <a16:creationId xmlns:a16="http://schemas.microsoft.com/office/drawing/2014/main" id="{D10A81FA-A01C-441D-9A02-8CD6AC1B52ED}"/>
              </a:ext>
            </a:extLst>
          </p:cNvPr>
          <p:cNvSpPr txBox="1"/>
          <p:nvPr/>
        </p:nvSpPr>
        <p:spPr>
          <a:xfrm>
            <a:off x="7543799" y="5632567"/>
            <a:ext cx="4033683" cy="400110"/>
          </a:xfrm>
          <a:prstGeom prst="rect">
            <a:avLst/>
          </a:prstGeom>
          <a:solidFill>
            <a:srgbClr val="80737A">
              <a:tint val="69000"/>
              <a:satMod val="105000"/>
              <a:lumMod val="110000"/>
            </a:srgbClr>
          </a:solidFill>
          <a:ln w="9525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s-MX" sz="2000" b="1" noProof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PISUNEZ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C72C46B-74AB-48BB-8016-4D37B478B038}"/>
              </a:ext>
            </a:extLst>
          </p:cNvPr>
          <p:cNvSpPr txBox="1"/>
          <p:nvPr/>
        </p:nvSpPr>
        <p:spPr>
          <a:xfrm>
            <a:off x="2222260" y="553426"/>
            <a:ext cx="9355221" cy="34163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s-MX" sz="2400" b="1" dirty="0" smtClean="0"/>
              <a:t>Monitorización de capacitación retorno seguro.</a:t>
            </a:r>
            <a:r>
              <a:rPr lang="es-MX" sz="2400" b="1" dirty="0"/>
              <a:t>	</a:t>
            </a:r>
            <a:endParaRPr lang="es-MX" sz="2400" b="1" dirty="0" smtClean="0"/>
          </a:p>
          <a:p>
            <a:endParaRPr lang="es-MX" sz="2400" b="1" dirty="0"/>
          </a:p>
          <a:p>
            <a:endParaRPr lang="es-MX" sz="2400" b="1" dirty="0" smtClean="0"/>
          </a:p>
          <a:p>
            <a:endParaRPr lang="es-MX" sz="2400" b="1" dirty="0" smtClean="0"/>
          </a:p>
          <a:p>
            <a:endParaRPr lang="es-MX" sz="2400" b="1" dirty="0"/>
          </a:p>
          <a:p>
            <a:endParaRPr lang="es-MX" sz="2400" b="1" dirty="0" smtClean="0"/>
          </a:p>
          <a:p>
            <a:endParaRPr lang="es-MX" sz="2400" b="1" dirty="0" smtClean="0"/>
          </a:p>
          <a:p>
            <a:endParaRPr lang="es-MX" sz="2400" b="1" dirty="0"/>
          </a:p>
          <a:p>
            <a:r>
              <a:rPr lang="es-MX" sz="2400" b="1" dirty="0"/>
              <a:t>	</a:t>
            </a:r>
            <a:endParaRPr lang="es-MX" sz="2200" b="1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247" y="1739413"/>
            <a:ext cx="973765" cy="1221980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681550"/>
              </p:ext>
            </p:extLst>
          </p:nvPr>
        </p:nvGraphicFramePr>
        <p:xfrm>
          <a:off x="2336105" y="1611190"/>
          <a:ext cx="912752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1930">
                  <a:extLst>
                    <a:ext uri="{9D8B030D-6E8A-4147-A177-3AD203B41FA5}">
                      <a16:colId xmlns:a16="http://schemas.microsoft.com/office/drawing/2014/main" val="3135980791"/>
                    </a:ext>
                  </a:extLst>
                </a:gridCol>
                <a:gridCol w="6705599">
                  <a:extLst>
                    <a:ext uri="{9D8B030D-6E8A-4147-A177-3AD203B41FA5}">
                      <a16:colId xmlns:a16="http://schemas.microsoft.com/office/drawing/2014/main" val="1289002625"/>
                    </a:ext>
                  </a:extLst>
                </a:gridCol>
              </a:tblGrid>
              <a:tr h="249555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Situación</a:t>
                      </a:r>
                      <a:r>
                        <a:rPr lang="es-MX" sz="2000" baseline="0" dirty="0" smtClean="0"/>
                        <a:t> 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Medida</a:t>
                      </a:r>
                      <a:endParaRPr lang="es-MX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572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b="1" baseline="0" dirty="0" smtClean="0"/>
                        <a:t>Capacitación Retorno Seguro</a:t>
                      </a:r>
                    </a:p>
                    <a:p>
                      <a:pPr algn="ctr"/>
                      <a:r>
                        <a:rPr lang="es-MX" sz="2000" b="1" dirty="0" smtClean="0"/>
                        <a:t>Todo</a:t>
                      </a:r>
                      <a:r>
                        <a:rPr lang="es-MX" sz="2000" b="1" baseline="0" dirty="0" smtClean="0"/>
                        <a:t> el personal de la universidad 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1" dirty="0" smtClean="0"/>
                        <a:t>Deberán</a:t>
                      </a:r>
                      <a:r>
                        <a:rPr lang="es-MX" sz="2000" b="1" baseline="0" dirty="0" smtClean="0"/>
                        <a:t> reportar al jefe de personal la constancia de capacitación.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4170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3699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89D03D1E-EA9A-4A89-A02E-6C3CE24E74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AED9D432-C181-4E3E-B966-EB48B796D8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2" y="0"/>
            <a:ext cx="11577485" cy="623273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CB638B89-99F2-4A09-90B3-633E146AE582}"/>
              </a:ext>
            </a:extLst>
          </p:cNvPr>
          <p:cNvSpPr/>
          <p:nvPr/>
        </p:nvSpPr>
        <p:spPr>
          <a:xfrm>
            <a:off x="-1" y="5381626"/>
            <a:ext cx="11577483" cy="85110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6">
            <a:extLst>
              <a:ext uri="{FF2B5EF4-FFF2-40B4-BE49-F238E27FC236}">
                <a16:creationId xmlns:a16="http://schemas.microsoft.com/office/drawing/2014/main" id="{D10A81FA-A01C-441D-9A02-8CD6AC1B52ED}"/>
              </a:ext>
            </a:extLst>
          </p:cNvPr>
          <p:cNvSpPr txBox="1"/>
          <p:nvPr/>
        </p:nvSpPr>
        <p:spPr>
          <a:xfrm>
            <a:off x="7543799" y="5632567"/>
            <a:ext cx="4033683" cy="400110"/>
          </a:xfrm>
          <a:prstGeom prst="rect">
            <a:avLst/>
          </a:prstGeom>
          <a:solidFill>
            <a:srgbClr val="80737A">
              <a:tint val="69000"/>
              <a:satMod val="105000"/>
              <a:lumMod val="110000"/>
            </a:srgbClr>
          </a:solidFill>
          <a:ln w="9525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s-MX" sz="2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PISUNEZ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C72C46B-74AB-48BB-8016-4D37B478B038}"/>
              </a:ext>
            </a:extLst>
          </p:cNvPr>
          <p:cNvSpPr txBox="1"/>
          <p:nvPr/>
        </p:nvSpPr>
        <p:spPr>
          <a:xfrm>
            <a:off x="2222261" y="451389"/>
            <a:ext cx="9355221" cy="34163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s-MX" sz="2400" b="1" dirty="0" smtClean="0"/>
              <a:t>Monitorización de medidas de Infraestructura</a:t>
            </a:r>
            <a:r>
              <a:rPr lang="es-MX" sz="2400" b="1" dirty="0"/>
              <a:t>	</a:t>
            </a:r>
            <a:endParaRPr lang="es-MX" sz="2400" b="1" dirty="0" smtClean="0"/>
          </a:p>
          <a:p>
            <a:endParaRPr lang="es-MX" sz="2400" b="1" dirty="0"/>
          </a:p>
          <a:p>
            <a:endParaRPr lang="es-MX" sz="2400" b="1" dirty="0" smtClean="0"/>
          </a:p>
          <a:p>
            <a:endParaRPr lang="es-MX" sz="2400" b="1" dirty="0" smtClean="0"/>
          </a:p>
          <a:p>
            <a:endParaRPr lang="es-MX" sz="2400" b="1" dirty="0"/>
          </a:p>
          <a:p>
            <a:endParaRPr lang="es-MX" sz="2400" b="1" dirty="0" smtClean="0"/>
          </a:p>
          <a:p>
            <a:endParaRPr lang="es-MX" sz="2400" b="1" dirty="0" smtClean="0"/>
          </a:p>
          <a:p>
            <a:endParaRPr lang="es-MX" sz="2400" b="1" dirty="0"/>
          </a:p>
          <a:p>
            <a:r>
              <a:rPr lang="es-MX" sz="2400" b="1" dirty="0"/>
              <a:t>	</a:t>
            </a:r>
            <a:endParaRPr lang="es-MX" sz="2200" b="1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247" y="1739413"/>
            <a:ext cx="973765" cy="1221980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053245"/>
              </p:ext>
            </p:extLst>
          </p:nvPr>
        </p:nvGraphicFramePr>
        <p:xfrm>
          <a:off x="2336106" y="1458509"/>
          <a:ext cx="9127529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1930">
                  <a:extLst>
                    <a:ext uri="{9D8B030D-6E8A-4147-A177-3AD203B41FA5}">
                      <a16:colId xmlns:a16="http://schemas.microsoft.com/office/drawing/2014/main" val="3135980791"/>
                    </a:ext>
                  </a:extLst>
                </a:gridCol>
                <a:gridCol w="6705599">
                  <a:extLst>
                    <a:ext uri="{9D8B030D-6E8A-4147-A177-3AD203B41FA5}">
                      <a16:colId xmlns:a16="http://schemas.microsoft.com/office/drawing/2014/main" val="1289002625"/>
                    </a:ext>
                  </a:extLst>
                </a:gridCol>
              </a:tblGrid>
              <a:tr h="249555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Situación</a:t>
                      </a:r>
                      <a:r>
                        <a:rPr lang="es-MX" sz="2000" baseline="0" dirty="0" smtClean="0"/>
                        <a:t> 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Medida</a:t>
                      </a:r>
                      <a:endParaRPr lang="es-MX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572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b="1" baseline="0" dirty="0" smtClean="0"/>
                        <a:t>Medidas de infraestructura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1" baseline="0" dirty="0" smtClean="0"/>
                        <a:t>El jefe de personal publicara bitácora de cumplimiento por turno de: insumos, limpieza, desinfección y vigilancia de medidas preventivas y señalética.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4170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3424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89D03D1E-EA9A-4A89-A02E-6C3CE24E74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AED9D432-C181-4E3E-B966-EB48B796D8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2" y="0"/>
            <a:ext cx="11577485" cy="623273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CB638B89-99F2-4A09-90B3-633E146AE582}"/>
              </a:ext>
            </a:extLst>
          </p:cNvPr>
          <p:cNvSpPr/>
          <p:nvPr/>
        </p:nvSpPr>
        <p:spPr>
          <a:xfrm>
            <a:off x="-1" y="5381626"/>
            <a:ext cx="11577483" cy="85110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6">
            <a:extLst>
              <a:ext uri="{FF2B5EF4-FFF2-40B4-BE49-F238E27FC236}">
                <a16:creationId xmlns:a16="http://schemas.microsoft.com/office/drawing/2014/main" id="{D10A81FA-A01C-441D-9A02-8CD6AC1B52ED}"/>
              </a:ext>
            </a:extLst>
          </p:cNvPr>
          <p:cNvSpPr txBox="1"/>
          <p:nvPr/>
        </p:nvSpPr>
        <p:spPr>
          <a:xfrm>
            <a:off x="7543799" y="5632567"/>
            <a:ext cx="4033683" cy="400110"/>
          </a:xfrm>
          <a:prstGeom prst="rect">
            <a:avLst/>
          </a:prstGeom>
          <a:solidFill>
            <a:srgbClr val="80737A">
              <a:tint val="69000"/>
              <a:satMod val="105000"/>
              <a:lumMod val="110000"/>
            </a:srgbClr>
          </a:solidFill>
          <a:ln w="9525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s-MX" sz="2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PISUNEZ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C72C46B-74AB-48BB-8016-4D37B478B038}"/>
              </a:ext>
            </a:extLst>
          </p:cNvPr>
          <p:cNvSpPr txBox="1"/>
          <p:nvPr/>
        </p:nvSpPr>
        <p:spPr>
          <a:xfrm>
            <a:off x="2222261" y="451389"/>
            <a:ext cx="9355221" cy="4154984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s-MX" sz="2400" b="1" dirty="0" smtClean="0"/>
              <a:t>Monitorización de casos</a:t>
            </a:r>
            <a:r>
              <a:rPr lang="es-MX" sz="2400" b="1"/>
              <a:t>	</a:t>
            </a:r>
            <a:endParaRPr lang="es-MX" sz="2400" b="1" dirty="0"/>
          </a:p>
          <a:p>
            <a:endParaRPr lang="es-MX" sz="2400" b="1" dirty="0" smtClean="0"/>
          </a:p>
          <a:p>
            <a:endParaRPr lang="es-MX" sz="2400" b="1" dirty="0"/>
          </a:p>
          <a:p>
            <a:endParaRPr lang="es-MX" sz="2400" b="1" dirty="0" smtClean="0"/>
          </a:p>
          <a:p>
            <a:endParaRPr lang="es-MX" sz="2400" b="1" dirty="0" smtClean="0"/>
          </a:p>
          <a:p>
            <a:endParaRPr lang="es-MX" sz="2400" b="1" dirty="0" smtClean="0"/>
          </a:p>
          <a:p>
            <a:endParaRPr lang="es-MX" sz="2400" b="1" dirty="0"/>
          </a:p>
          <a:p>
            <a:endParaRPr lang="es-MX" sz="2400" b="1" dirty="0" smtClean="0"/>
          </a:p>
          <a:p>
            <a:endParaRPr lang="es-MX" sz="2400" b="1" dirty="0" smtClean="0"/>
          </a:p>
          <a:p>
            <a:endParaRPr lang="es-MX" sz="2400" b="1" dirty="0"/>
          </a:p>
          <a:p>
            <a:r>
              <a:rPr lang="es-MX" sz="2400" b="1" dirty="0"/>
              <a:t>	</a:t>
            </a:r>
            <a:endParaRPr lang="es-MX" sz="2200" b="1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247" y="1739413"/>
            <a:ext cx="973765" cy="1221980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495304"/>
              </p:ext>
            </p:extLst>
          </p:nvPr>
        </p:nvGraphicFramePr>
        <p:xfrm>
          <a:off x="2336106" y="1458509"/>
          <a:ext cx="9127529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1930">
                  <a:extLst>
                    <a:ext uri="{9D8B030D-6E8A-4147-A177-3AD203B41FA5}">
                      <a16:colId xmlns:a16="http://schemas.microsoft.com/office/drawing/2014/main" val="3135980791"/>
                    </a:ext>
                  </a:extLst>
                </a:gridCol>
                <a:gridCol w="6705599">
                  <a:extLst>
                    <a:ext uri="{9D8B030D-6E8A-4147-A177-3AD203B41FA5}">
                      <a16:colId xmlns:a16="http://schemas.microsoft.com/office/drawing/2014/main" val="1289002625"/>
                    </a:ext>
                  </a:extLst>
                </a:gridCol>
              </a:tblGrid>
              <a:tr h="249555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Situación</a:t>
                      </a:r>
                      <a:r>
                        <a:rPr lang="es-MX" sz="2000" baseline="0" dirty="0" smtClean="0"/>
                        <a:t> 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Medida</a:t>
                      </a:r>
                      <a:endParaRPr lang="es-MX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572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b="1" baseline="0" dirty="0" smtClean="0"/>
                        <a:t>Reporte de casos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1" baseline="0" dirty="0" smtClean="0"/>
                        <a:t>Directores, jefes de carrera y jefes de departamento deberán enviar sus reporte de casos: Positivos, de sospecha y de contacto </a:t>
                      </a:r>
                      <a:r>
                        <a:rPr lang="es-MX" sz="2000" b="1" baseline="0" dirty="0" smtClean="0"/>
                        <a:t>cada semana con corte los días jueves.</a:t>
                      </a:r>
                      <a:endParaRPr lang="es-MX" sz="2000" b="1" baseline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2000" b="1" baseline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1" baseline="0" dirty="0" smtClean="0"/>
                        <a:t>Dirigido a </a:t>
                      </a:r>
                      <a:r>
                        <a:rPr lang="es-MX" sz="2000" b="1" baseline="0" dirty="0" smtClean="0"/>
                        <a:t>los departamentos de escolar y de salud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baseline="0" dirty="0" smtClean="0"/>
                        <a:t>Enviar a: alejandro.loyola@unez.edu.mx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baseline="0" dirty="0" smtClean="0"/>
                        <a:t>CC a : maria.ramirez@unez.edu.mx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2000" b="1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4170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3890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1798</TotalTime>
  <Words>678</Words>
  <Application>Microsoft Office PowerPoint</Application>
  <PresentationFormat>Panorámica</PresentationFormat>
  <Paragraphs>143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Arial</vt:lpstr>
      <vt:lpstr>Bernard MT Condensed</vt:lpstr>
      <vt:lpstr>Bookman Old Style</vt:lpstr>
      <vt:lpstr>Calibri</vt:lpstr>
      <vt:lpstr>Calibri Light</vt:lpstr>
      <vt:lpstr>Times New Roman</vt:lpstr>
      <vt:lpstr>Retrospección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Emiliano zapata curso propedéutico de primer semestre licenciatura en enfermería y obstetricia</dc:title>
  <dc:creator>Davila Torres Luis Antonio</dc:creator>
  <cp:lastModifiedBy>Admin</cp:lastModifiedBy>
  <cp:revision>83</cp:revision>
  <dcterms:created xsi:type="dcterms:W3CDTF">2020-07-29T23:51:27Z</dcterms:created>
  <dcterms:modified xsi:type="dcterms:W3CDTF">2022-06-13T14:47:05Z</dcterms:modified>
</cp:coreProperties>
</file>